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a4d4fd139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a4d4fd139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8e122bdd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8e122bdd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8e122bdd7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8e122bdd7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8e122bdd79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8e122bdd79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a6296518c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a6296518c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a4d4fd139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a4d4fd139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8e122bdd79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8e122bdd79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8e122bdd79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8e122bdd79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a372778d9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a372778d9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a4d4fd139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a4d4fd13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a372778d9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a372778d9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11" Type="http://schemas.openxmlformats.org/officeDocument/2006/relationships/hyperlink" Target="https://gundog-journal.com/fieldsports/shoot/pheasant-shooting-a-short-history" TargetMode="External"/><Relationship Id="rId10" Type="http://schemas.openxmlformats.org/officeDocument/2006/relationships/hyperlink" Target="https://content.govdelivery.com/accounts/NYSDEC/bulletins/1fe0c50" TargetMode="External"/><Relationship Id="rId13" Type="http://schemas.openxmlformats.org/officeDocument/2006/relationships/hyperlink" Target="https://www.ducks.org/conservation/waterfowl-research-science/the-surprising-genetics-of-american-black-ducks-and-mallards" TargetMode="External"/><Relationship Id="rId12" Type="http://schemas.openxmlformats.org/officeDocument/2006/relationships/hyperlink" Target="https://gundog-journal.com/fieldsports/shoot/pheasant-shooting-a-short-history" TargetMode="External"/><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outdoorlife.com/hunting/duck-hunting-outfitters-waterfowling/" TargetMode="External"/><Relationship Id="rId4" Type="http://schemas.openxmlformats.org/officeDocument/2006/relationships/hyperlink" Target="https://www.outdoorlife.com/hunting/duck-hunting-outfitters-waterfowling/" TargetMode="External"/><Relationship Id="rId9" Type="http://schemas.openxmlformats.org/officeDocument/2006/relationships/hyperlink" Target="https://content.govdelivery.com/accounts/NYSDEC/bulletins/1fe0c50" TargetMode="External"/><Relationship Id="rId14" Type="http://schemas.openxmlformats.org/officeDocument/2006/relationships/image" Target="../media/image16.jpg"/><Relationship Id="rId5" Type="http://schemas.openxmlformats.org/officeDocument/2006/relationships/hyperlink" Target="https://www.ronspomeroutdoors.com/blog/dont-fence-me-in-game-farms-pro-and-con" TargetMode="External"/><Relationship Id="rId6" Type="http://schemas.openxmlformats.org/officeDocument/2006/relationships/hyperlink" Target="https://www.ronspomeroutdoors.com/blog/dont-fence-me-in-game-farms-pro-and-con" TargetMode="External"/><Relationship Id="rId7" Type="http://schemas.openxmlformats.org/officeDocument/2006/relationships/hyperlink" Target="https://www.adirondackalmanack.com/2018/07/mallards-a-dissolute-dabblers-rise-and-decline.html" TargetMode="External"/><Relationship Id="rId8" Type="http://schemas.openxmlformats.org/officeDocument/2006/relationships/hyperlink" Target="https://www.adirondackalmanack.com/2018/07/mallards-a-dissolute-dabblers-rise-and-decline.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jpg"/><Relationship Id="rId4"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jpg"/><Relationship Id="rId4" Type="http://schemas.openxmlformats.org/officeDocument/2006/relationships/image" Target="../media/image13.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17518" r="0" t="0"/>
          <a:stretch/>
        </p:blipFill>
        <p:spPr>
          <a:xfrm>
            <a:off x="0" y="-1036325"/>
            <a:ext cx="9144003" cy="6650024"/>
          </a:xfrm>
          <a:prstGeom prst="rect">
            <a:avLst/>
          </a:prstGeom>
          <a:noFill/>
          <a:ln>
            <a:noFill/>
          </a:ln>
        </p:spPr>
      </p:pic>
      <p:sp>
        <p:nvSpPr>
          <p:cNvPr id="55" name="Google Shape;55;p13"/>
          <p:cNvSpPr txBox="1"/>
          <p:nvPr>
            <p:ph type="ctrTitle"/>
          </p:nvPr>
        </p:nvSpPr>
        <p:spPr>
          <a:xfrm>
            <a:off x="1402051" y="-269275"/>
            <a:ext cx="7903500" cy="11841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b="1" i="1" lang="en" sz="4000">
                <a:solidFill>
                  <a:schemeClr val="lt1"/>
                </a:solidFill>
              </a:rPr>
              <a:t>Game farms for wildfowl</a:t>
            </a:r>
            <a:endParaRPr sz="4000">
              <a:solidFill>
                <a:schemeClr val="lt1"/>
              </a:solidFill>
            </a:endParaRPr>
          </a:p>
        </p:txBody>
      </p:sp>
      <p:sp>
        <p:nvSpPr>
          <p:cNvPr id="56" name="Google Shape;56;p13"/>
          <p:cNvSpPr txBox="1"/>
          <p:nvPr>
            <p:ph idx="1" type="subTitle"/>
          </p:nvPr>
        </p:nvSpPr>
        <p:spPr>
          <a:xfrm>
            <a:off x="1912875" y="3899775"/>
            <a:ext cx="5423400" cy="7926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Clr>
                <a:schemeClr val="dk1"/>
              </a:buClr>
              <a:buSzPts val="935"/>
              <a:buFont typeface="Arial"/>
              <a:buNone/>
            </a:pPr>
            <a:r>
              <a:rPr lang="en" sz="1835">
                <a:solidFill>
                  <a:schemeClr val="lt1"/>
                </a:solidFill>
              </a:rPr>
              <a:t>What are arguments for and against farming and releasing waterfowl &amp; (non-native) pheasants?</a:t>
            </a:r>
            <a:endParaRPr sz="1835">
              <a:solidFill>
                <a:schemeClr val="lt1"/>
              </a:solidFill>
            </a:endParaRPr>
          </a:p>
          <a:p>
            <a:pPr indent="0" lvl="0" marL="0" rtl="0" algn="ctr">
              <a:lnSpc>
                <a:spcPct val="80000"/>
              </a:lnSpc>
              <a:spcBef>
                <a:spcPts val="1200"/>
              </a:spcBef>
              <a:spcAft>
                <a:spcPts val="0"/>
              </a:spcAft>
              <a:buSzPts val="935"/>
              <a:buNone/>
            </a:pPr>
            <a:r>
              <a:t/>
            </a:r>
            <a:endParaRPr sz="2380"/>
          </a:p>
        </p:txBody>
      </p:sp>
      <p:sp>
        <p:nvSpPr>
          <p:cNvPr id="57" name="Google Shape;57;p13"/>
          <p:cNvSpPr txBox="1"/>
          <p:nvPr/>
        </p:nvSpPr>
        <p:spPr>
          <a:xfrm>
            <a:off x="875825" y="4649525"/>
            <a:ext cx="800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By Abby Thomas, Alexis LaFever, Olivia O’Hara, Conner Colesante, and Macie Brannigan</a:t>
            </a:r>
            <a:endParaRPr>
              <a:solidFill>
                <a:schemeClr val="lt1"/>
              </a:solidFill>
            </a:endParaRPr>
          </a:p>
        </p:txBody>
      </p:sp>
      <p:sp>
        <p:nvSpPr>
          <p:cNvPr id="58" name="Google Shape;58;p13"/>
          <p:cNvSpPr txBox="1"/>
          <p:nvPr/>
        </p:nvSpPr>
        <p:spPr>
          <a:xfrm>
            <a:off x="6980400" y="4888375"/>
            <a:ext cx="2163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p>
        </p:txBody>
      </p:sp>
      <p:sp>
        <p:nvSpPr>
          <p:cNvPr id="59" name="Google Shape;59;p13"/>
          <p:cNvSpPr txBox="1"/>
          <p:nvPr/>
        </p:nvSpPr>
        <p:spPr>
          <a:xfrm>
            <a:off x="7415750" y="4903675"/>
            <a:ext cx="3521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rPr>
              <a:t>Photo obtained from Sam Denenberg</a:t>
            </a:r>
            <a:endParaRPr sz="7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1514550" y="4772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20"/>
              <a:t>Survival of pen-reared vs wild pheasants </a:t>
            </a:r>
            <a:endParaRPr sz="2220"/>
          </a:p>
        </p:txBody>
      </p:sp>
      <p:sp>
        <p:nvSpPr>
          <p:cNvPr id="142" name="Google Shape;142;p22"/>
          <p:cNvSpPr txBox="1"/>
          <p:nvPr>
            <p:ph idx="1" type="body"/>
          </p:nvPr>
        </p:nvSpPr>
        <p:spPr>
          <a:xfrm>
            <a:off x="311700" y="14576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285750" lvl="0" marL="457200" rtl="0" algn="l">
              <a:spcBef>
                <a:spcPts val="1200"/>
              </a:spcBef>
              <a:spcAft>
                <a:spcPts val="0"/>
              </a:spcAft>
              <a:buClr>
                <a:schemeClr val="dk1"/>
              </a:buClr>
              <a:buSzPts val="900"/>
              <a:buChar char="●"/>
            </a:pPr>
            <a:r>
              <a:rPr lang="en" sz="900">
                <a:solidFill>
                  <a:schemeClr val="dk1"/>
                </a:solidFill>
              </a:rPr>
              <a:t>Pen-reared: 99% mortality by predation</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Wild: 82% mortality by predation</a:t>
            </a:r>
            <a:endParaRPr sz="900">
              <a:solidFill>
                <a:schemeClr val="dk1"/>
              </a:solidFill>
            </a:endParaRPr>
          </a:p>
        </p:txBody>
      </p:sp>
      <p:pic>
        <p:nvPicPr>
          <p:cNvPr id="143" name="Google Shape;143;p22"/>
          <p:cNvPicPr preferRelativeResize="0"/>
          <p:nvPr/>
        </p:nvPicPr>
        <p:blipFill>
          <a:blip r:embed="rId3">
            <a:alphaModFix/>
          </a:blip>
          <a:stretch>
            <a:fillRect/>
          </a:stretch>
        </p:blipFill>
        <p:spPr>
          <a:xfrm>
            <a:off x="174338" y="1221975"/>
            <a:ext cx="4181475" cy="2609850"/>
          </a:xfrm>
          <a:prstGeom prst="rect">
            <a:avLst/>
          </a:prstGeom>
          <a:noFill/>
          <a:ln>
            <a:noFill/>
          </a:ln>
        </p:spPr>
      </p:pic>
      <p:pic>
        <p:nvPicPr>
          <p:cNvPr id="144" name="Google Shape;144;p22"/>
          <p:cNvPicPr preferRelativeResize="0"/>
          <p:nvPr/>
        </p:nvPicPr>
        <p:blipFill>
          <a:blip r:embed="rId4">
            <a:alphaModFix/>
          </a:blip>
          <a:stretch>
            <a:fillRect/>
          </a:stretch>
        </p:blipFill>
        <p:spPr>
          <a:xfrm>
            <a:off x="4263426" y="1099113"/>
            <a:ext cx="4524000" cy="2718413"/>
          </a:xfrm>
          <a:prstGeom prst="rect">
            <a:avLst/>
          </a:prstGeom>
          <a:noFill/>
          <a:ln>
            <a:noFill/>
          </a:ln>
        </p:spPr>
      </p:pic>
      <p:sp>
        <p:nvSpPr>
          <p:cNvPr id="145" name="Google Shape;145;p22"/>
          <p:cNvSpPr txBox="1"/>
          <p:nvPr/>
        </p:nvSpPr>
        <p:spPr>
          <a:xfrm>
            <a:off x="7405550" y="4804800"/>
            <a:ext cx="2325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Musil and Connelly 2009</a:t>
            </a:r>
            <a:endParaRPr sz="1000"/>
          </a:p>
        </p:txBody>
      </p:sp>
      <p:sp>
        <p:nvSpPr>
          <p:cNvPr id="146" name="Google Shape;146;p22"/>
          <p:cNvSpPr txBox="1"/>
          <p:nvPr/>
        </p:nvSpPr>
        <p:spPr>
          <a:xfrm>
            <a:off x="4572000" y="3866750"/>
            <a:ext cx="4524000" cy="323100"/>
          </a:xfrm>
          <a:prstGeom prst="rect">
            <a:avLst/>
          </a:prstGeom>
          <a:noFill/>
          <a:ln>
            <a:noFill/>
          </a:ln>
        </p:spPr>
        <p:txBody>
          <a:bodyPr anchorCtr="0" anchor="t" bIns="91425" lIns="91425" spcFirstLastPara="1" rIns="91425" wrap="square" tIns="91425">
            <a:spAutoFit/>
          </a:bodyPr>
          <a:lstStyle/>
          <a:p>
            <a:pPr indent="-285750" lvl="0" marL="457200" rtl="0" algn="l">
              <a:spcBef>
                <a:spcPts val="0"/>
              </a:spcBef>
              <a:spcAft>
                <a:spcPts val="0"/>
              </a:spcAft>
              <a:buSzPts val="900"/>
              <a:buChar char="●"/>
            </a:pPr>
            <a:r>
              <a:rPr lang="en" sz="900"/>
              <a:t>Pre and post-predator removal in Idaho</a:t>
            </a:r>
            <a:endParaRPr sz="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152" name="Google Shape;152;p23"/>
          <p:cNvSpPr txBox="1"/>
          <p:nvPr>
            <p:ph idx="1" type="body"/>
          </p:nvPr>
        </p:nvSpPr>
        <p:spPr>
          <a:xfrm>
            <a:off x="311700" y="1152475"/>
            <a:ext cx="5332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Game-farms </a:t>
            </a:r>
            <a:r>
              <a:rPr lang="en">
                <a:solidFill>
                  <a:schemeClr val="dk1"/>
                </a:solidFill>
              </a:rPr>
              <a:t>encourage new hunters, encourages people to purchase hunting licenses and equipment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Raises money for wildlife conservation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Interbreeding between domestic and wild population is taking place in mallards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Released pheasants have low survival rates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There are fair chase issues when it comes to</a:t>
            </a:r>
            <a:endParaRPr>
              <a:solidFill>
                <a:schemeClr val="dk1"/>
              </a:solidFill>
            </a:endParaRPr>
          </a:p>
          <a:p>
            <a:pPr indent="0" lvl="0" marL="0" rtl="0" algn="l">
              <a:spcBef>
                <a:spcPts val="0"/>
              </a:spcBef>
              <a:spcAft>
                <a:spcPts val="0"/>
              </a:spcAft>
              <a:buNone/>
            </a:pPr>
            <a:r>
              <a:rPr lang="en">
                <a:solidFill>
                  <a:schemeClr val="dk1"/>
                </a:solidFill>
              </a:rPr>
              <a:t>       pen-raised birds</a:t>
            </a:r>
            <a:endParaRPr>
              <a:solidFill>
                <a:schemeClr val="dk1"/>
              </a:solidFill>
            </a:endParaRPr>
          </a:p>
        </p:txBody>
      </p:sp>
      <p:pic>
        <p:nvPicPr>
          <p:cNvPr id="153" name="Google Shape;153;p23"/>
          <p:cNvPicPr preferRelativeResize="0"/>
          <p:nvPr/>
        </p:nvPicPr>
        <p:blipFill>
          <a:blip r:embed="rId3">
            <a:alphaModFix/>
          </a:blip>
          <a:stretch>
            <a:fillRect/>
          </a:stretch>
        </p:blipFill>
        <p:spPr>
          <a:xfrm>
            <a:off x="5846437" y="2864050"/>
            <a:ext cx="2543525" cy="1907650"/>
          </a:xfrm>
          <a:prstGeom prst="rect">
            <a:avLst/>
          </a:prstGeom>
          <a:noFill/>
          <a:ln>
            <a:noFill/>
          </a:ln>
        </p:spPr>
      </p:pic>
      <p:sp>
        <p:nvSpPr>
          <p:cNvPr id="154" name="Google Shape;154;p23"/>
          <p:cNvSpPr txBox="1"/>
          <p:nvPr/>
        </p:nvSpPr>
        <p:spPr>
          <a:xfrm>
            <a:off x="6144000" y="4771700"/>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rPr>
              <a:t>Obtained from Bob Oak Game Farm</a:t>
            </a:r>
            <a:endParaRPr/>
          </a:p>
        </p:txBody>
      </p:sp>
      <p:sp>
        <p:nvSpPr>
          <p:cNvPr id="155" name="Google Shape;155;p23"/>
          <p:cNvSpPr txBox="1"/>
          <p:nvPr/>
        </p:nvSpPr>
        <p:spPr>
          <a:xfrm>
            <a:off x="5910100" y="0"/>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rPr>
              <a:t>Obtained from Sam Denenberg</a:t>
            </a:r>
            <a:endParaRPr sz="900">
              <a:solidFill>
                <a:schemeClr val="dk1"/>
              </a:solidFill>
            </a:endParaRPr>
          </a:p>
        </p:txBody>
      </p:sp>
      <p:pic>
        <p:nvPicPr>
          <p:cNvPr id="156" name="Google Shape;156;p23"/>
          <p:cNvPicPr preferRelativeResize="0"/>
          <p:nvPr/>
        </p:nvPicPr>
        <p:blipFill>
          <a:blip r:embed="rId4">
            <a:alphaModFix/>
          </a:blip>
          <a:stretch>
            <a:fillRect/>
          </a:stretch>
        </p:blipFill>
        <p:spPr>
          <a:xfrm>
            <a:off x="5260575" y="354550"/>
            <a:ext cx="3715251" cy="247805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62" name="Google Shape;162;p24"/>
          <p:cNvSpPr txBox="1"/>
          <p:nvPr>
            <p:ph idx="1" type="body"/>
          </p:nvPr>
        </p:nvSpPr>
        <p:spPr>
          <a:xfrm>
            <a:off x="311700" y="1152475"/>
            <a:ext cx="5697300" cy="3416400"/>
          </a:xfrm>
          <a:prstGeom prst="rect">
            <a:avLst/>
          </a:prstGeom>
        </p:spPr>
        <p:txBody>
          <a:bodyPr anchorCtr="0" anchor="t" bIns="91425" lIns="91425" spcFirstLastPara="1" rIns="91425" wrap="square" tIns="91425">
            <a:normAutofit fontScale="25000" lnSpcReduction="20000"/>
          </a:bodyPr>
          <a:lstStyle/>
          <a:p>
            <a:pPr indent="-279400" lvl="0" marL="558800" rtl="0" algn="l">
              <a:lnSpc>
                <a:spcPct val="200000"/>
              </a:lnSpc>
              <a:spcBef>
                <a:spcPts val="0"/>
              </a:spcBef>
              <a:spcAft>
                <a:spcPts val="0"/>
              </a:spcAft>
              <a:buClr>
                <a:schemeClr val="dk1"/>
              </a:buClr>
              <a:buSzPct val="53458"/>
              <a:buFont typeface="Arial"/>
              <a:buNone/>
            </a:pPr>
            <a:r>
              <a:rPr lang="en" sz="2057">
                <a:solidFill>
                  <a:schemeClr val="dk1"/>
                </a:solidFill>
              </a:rPr>
              <a:t>Are There Too Many Outfitters in Duck Hunting? | Outdoor Life. (n.d.). .</a:t>
            </a:r>
            <a:r>
              <a:rPr lang="en" sz="2057">
                <a:solidFill>
                  <a:schemeClr val="dk1"/>
                </a:solidFill>
                <a:uFill>
                  <a:noFill/>
                </a:uFill>
                <a:hlinkClick r:id="rId3">
                  <a:extLst>
                    <a:ext uri="{A12FA001-AC4F-418D-AE19-62706E023703}">
                      <ahyp:hlinkClr val="tx"/>
                    </a:ext>
                  </a:extLst>
                </a:hlinkClick>
              </a:rPr>
              <a:t> </a:t>
            </a:r>
            <a:r>
              <a:rPr lang="en" sz="2057" u="sng">
                <a:solidFill>
                  <a:srgbClr val="1155CC"/>
                </a:solidFill>
                <a:hlinkClick r:id="rId4">
                  <a:extLst>
                    <a:ext uri="{A12FA001-AC4F-418D-AE19-62706E023703}">
                      <ahyp:hlinkClr val="tx"/>
                    </a:ext>
                  </a:extLst>
                </a:hlinkClick>
              </a:rPr>
              <a:t>https://www.outdoorlife.com/hunting/duck-hunting-outfitters-waterfowling/</a:t>
            </a:r>
            <a:r>
              <a:rPr lang="en" sz="2057">
                <a:solidFill>
                  <a:schemeClr val="dk1"/>
                </a:solidFill>
              </a:rPr>
              <a:t>.</a:t>
            </a:r>
            <a:endParaRPr sz="2057">
              <a:solidFill>
                <a:schemeClr val="dk1"/>
              </a:solidFill>
            </a:endParaRPr>
          </a:p>
          <a:p>
            <a:pPr indent="-279400" lvl="0" marL="558800" rtl="0" algn="l">
              <a:lnSpc>
                <a:spcPct val="200000"/>
              </a:lnSpc>
              <a:spcBef>
                <a:spcPts val="0"/>
              </a:spcBef>
              <a:spcAft>
                <a:spcPts val="0"/>
              </a:spcAft>
              <a:buClr>
                <a:schemeClr val="dk1"/>
              </a:buClr>
              <a:buSzPct val="53458"/>
              <a:buFont typeface="Arial"/>
              <a:buNone/>
            </a:pPr>
            <a:r>
              <a:rPr lang="en" sz="2057">
                <a:solidFill>
                  <a:schemeClr val="dk1"/>
                </a:solidFill>
              </a:rPr>
              <a:t>Cheng, K. M., R. N. Shoffner, R. E. Phillips, and F. B. Lee. 1980. Reproductive Performance in Wild and Game Farm Mallards. Poultry Science 59:1970–1976.</a:t>
            </a:r>
            <a:endParaRPr sz="2057">
              <a:solidFill>
                <a:schemeClr val="dk1"/>
              </a:solidFill>
            </a:endParaRPr>
          </a:p>
          <a:p>
            <a:pPr indent="-279400" lvl="0" marL="558800" rtl="0" algn="l">
              <a:lnSpc>
                <a:spcPct val="200000"/>
              </a:lnSpc>
              <a:spcBef>
                <a:spcPts val="0"/>
              </a:spcBef>
              <a:spcAft>
                <a:spcPts val="0"/>
              </a:spcAft>
              <a:buClr>
                <a:schemeClr val="dk1"/>
              </a:buClr>
              <a:buSzPct val="53458"/>
              <a:buFont typeface="Arial"/>
              <a:buNone/>
            </a:pPr>
            <a:r>
              <a:rPr lang="en" sz="2057">
                <a:solidFill>
                  <a:schemeClr val="dk1"/>
                </a:solidFill>
              </a:rPr>
              <a:t>Don’t Fence Me In: Game Farms, Pro and Con. (n.d.). .</a:t>
            </a:r>
            <a:r>
              <a:rPr lang="en" sz="2057">
                <a:solidFill>
                  <a:schemeClr val="dk1"/>
                </a:solidFill>
                <a:uFill>
                  <a:noFill/>
                </a:uFill>
                <a:hlinkClick r:id="rId5">
                  <a:extLst>
                    <a:ext uri="{A12FA001-AC4F-418D-AE19-62706E023703}">
                      <ahyp:hlinkClr val="tx"/>
                    </a:ext>
                  </a:extLst>
                </a:hlinkClick>
              </a:rPr>
              <a:t> </a:t>
            </a:r>
            <a:r>
              <a:rPr lang="en" sz="2057" u="sng">
                <a:solidFill>
                  <a:srgbClr val="1155CC"/>
                </a:solidFill>
                <a:hlinkClick r:id="rId6">
                  <a:extLst>
                    <a:ext uri="{A12FA001-AC4F-418D-AE19-62706E023703}">
                      <ahyp:hlinkClr val="tx"/>
                    </a:ext>
                  </a:extLst>
                </a:hlinkClick>
              </a:rPr>
              <a:t>https://www.ronspomeroutdoors.com/blog/dont-fence-me-in-game-farms-pro-and-con</a:t>
            </a:r>
            <a:r>
              <a:rPr lang="en" sz="2057">
                <a:solidFill>
                  <a:schemeClr val="dk1"/>
                </a:solidFill>
              </a:rPr>
              <a:t>.</a:t>
            </a:r>
            <a:endParaRPr sz="2057">
              <a:solidFill>
                <a:schemeClr val="dk1"/>
              </a:solidFill>
            </a:endParaRPr>
          </a:p>
          <a:p>
            <a:pPr indent="-279400" lvl="0" marL="558800" rtl="0" algn="l">
              <a:lnSpc>
                <a:spcPct val="200000"/>
              </a:lnSpc>
              <a:spcBef>
                <a:spcPts val="0"/>
              </a:spcBef>
              <a:spcAft>
                <a:spcPts val="0"/>
              </a:spcAft>
              <a:buClr>
                <a:schemeClr val="dk1"/>
              </a:buClr>
              <a:buSzPct val="53458"/>
              <a:buFont typeface="Arial"/>
              <a:buNone/>
            </a:pPr>
            <a:r>
              <a:rPr lang="en" sz="2057">
                <a:solidFill>
                  <a:schemeClr val="dk1"/>
                </a:solidFill>
              </a:rPr>
              <a:t>Eshelman, R. E. (n.d.). Historic Context Study of Waterfowl Hunting Camps and Related Properties within Assateague Island National Seashore, Maryland and Virginia:111.</a:t>
            </a:r>
            <a:endParaRPr sz="2057">
              <a:solidFill>
                <a:schemeClr val="dk1"/>
              </a:solidFill>
            </a:endParaRPr>
          </a:p>
          <a:p>
            <a:pPr indent="-279400" lvl="0" marL="558800" rtl="0" algn="l">
              <a:lnSpc>
                <a:spcPct val="200000"/>
              </a:lnSpc>
              <a:spcBef>
                <a:spcPts val="0"/>
              </a:spcBef>
              <a:spcAft>
                <a:spcPts val="0"/>
              </a:spcAft>
              <a:buClr>
                <a:schemeClr val="dk1"/>
              </a:buClr>
              <a:buSzPct val="53458"/>
              <a:buFont typeface="Arial"/>
              <a:buNone/>
            </a:pPr>
            <a:r>
              <a:rPr lang="en" sz="2057">
                <a:solidFill>
                  <a:schemeClr val="dk1"/>
                </a:solidFill>
              </a:rPr>
              <a:t>Kearns, C. 2021, October 8. Field &amp; Stream Won the Auction on John Oliver’s “Duck Hunt” Duck Stamp.</a:t>
            </a:r>
            <a:r>
              <a:rPr lang="en" sz="2057">
                <a:solidFill>
                  <a:schemeClr val="dk1"/>
                </a:solidFill>
              </a:rPr>
              <a:t>Lavretsky, P., N. R. McInerney, J. E. Mohl, J. I. Brown, H. F. James, K. G. McCracken, and R. C. Fleischer. 2020. Assessing changes in genomic divergence following a century of human-mediated secondary contact among wild and captive-bred ducks. Molecular Ecology 29:578–595.</a:t>
            </a:r>
            <a:endParaRPr sz="2057">
              <a:solidFill>
                <a:schemeClr val="dk1"/>
              </a:solidFill>
            </a:endParaRPr>
          </a:p>
          <a:p>
            <a:pPr indent="-279400" lvl="0" marL="558800" rtl="0" algn="l">
              <a:lnSpc>
                <a:spcPct val="200000"/>
              </a:lnSpc>
              <a:spcBef>
                <a:spcPts val="0"/>
              </a:spcBef>
              <a:spcAft>
                <a:spcPts val="0"/>
              </a:spcAft>
              <a:buClr>
                <a:schemeClr val="dk1"/>
              </a:buClr>
              <a:buSzPct val="53458"/>
              <a:buFont typeface="Arial"/>
              <a:buNone/>
            </a:pPr>
            <a:r>
              <a:rPr lang="en" sz="2057">
                <a:solidFill>
                  <a:schemeClr val="dk1"/>
                </a:solidFill>
              </a:rPr>
              <a:t>Mallards: A Dissolute Dabbler’s Rise and Decline - - The Adirondack Almanack. (n.d.). .</a:t>
            </a:r>
            <a:r>
              <a:rPr lang="en" sz="2057">
                <a:solidFill>
                  <a:schemeClr val="dk1"/>
                </a:solidFill>
                <a:uFill>
                  <a:noFill/>
                </a:uFill>
                <a:hlinkClick r:id="rId7">
                  <a:extLst>
                    <a:ext uri="{A12FA001-AC4F-418D-AE19-62706E023703}">
                      <ahyp:hlinkClr val="tx"/>
                    </a:ext>
                  </a:extLst>
                </a:hlinkClick>
              </a:rPr>
              <a:t> </a:t>
            </a:r>
            <a:r>
              <a:rPr lang="en" sz="2057" u="sng">
                <a:solidFill>
                  <a:srgbClr val="1155CC"/>
                </a:solidFill>
                <a:hlinkClick r:id="rId8">
                  <a:extLst>
                    <a:ext uri="{A12FA001-AC4F-418D-AE19-62706E023703}">
                      <ahyp:hlinkClr val="tx"/>
                    </a:ext>
                  </a:extLst>
                </a:hlinkClick>
              </a:rPr>
              <a:t>https://www.adirondackalmanack.com/2018/07/mallards-a-dissolute-dabblers-rise-and-decline.html</a:t>
            </a:r>
            <a:r>
              <a:rPr lang="en" sz="2057">
                <a:solidFill>
                  <a:schemeClr val="dk1"/>
                </a:solidFill>
              </a:rPr>
              <a:t>.</a:t>
            </a:r>
            <a:endParaRPr sz="2057">
              <a:solidFill>
                <a:schemeClr val="dk1"/>
              </a:solidFill>
            </a:endParaRPr>
          </a:p>
          <a:p>
            <a:pPr indent="-279400" lvl="0" marL="558800" rtl="0" algn="l">
              <a:lnSpc>
                <a:spcPct val="200000"/>
              </a:lnSpc>
              <a:spcBef>
                <a:spcPts val="0"/>
              </a:spcBef>
              <a:spcAft>
                <a:spcPts val="0"/>
              </a:spcAft>
              <a:buClr>
                <a:schemeClr val="dk1"/>
              </a:buClr>
              <a:buSzPct val="53458"/>
              <a:buFont typeface="Arial"/>
              <a:buNone/>
            </a:pPr>
            <a:r>
              <a:rPr lang="en" sz="2057">
                <a:solidFill>
                  <a:schemeClr val="dk1"/>
                </a:solidFill>
              </a:rPr>
              <a:t>Musil, D. D., and J. W. Connelly. 2009. Survival and Reproduction of Pen-Reared vs Translocated Wild Pheasants Phasianus colchicus. Wildlife Biology 15:80–88.</a:t>
            </a:r>
            <a:endParaRPr sz="2057">
              <a:solidFill>
                <a:schemeClr val="dk1"/>
              </a:solidFill>
            </a:endParaRPr>
          </a:p>
          <a:p>
            <a:pPr indent="-279400" lvl="0" marL="558800" rtl="0" algn="l">
              <a:lnSpc>
                <a:spcPct val="200000"/>
              </a:lnSpc>
              <a:spcBef>
                <a:spcPts val="0"/>
              </a:spcBef>
              <a:spcAft>
                <a:spcPts val="0"/>
              </a:spcAft>
              <a:buClr>
                <a:schemeClr val="dk1"/>
              </a:buClr>
              <a:buSzPct val="53458"/>
              <a:buFont typeface="Arial"/>
              <a:buNone/>
            </a:pPr>
            <a:r>
              <a:rPr lang="en" sz="2057">
                <a:solidFill>
                  <a:schemeClr val="dk1"/>
                </a:solidFill>
              </a:rPr>
              <a:t>NYS DEC. 2018. Hunting and Trapping Newsletter. (n.d.). .</a:t>
            </a:r>
            <a:r>
              <a:rPr lang="en" sz="2057">
                <a:solidFill>
                  <a:schemeClr val="dk1"/>
                </a:solidFill>
                <a:uFill>
                  <a:noFill/>
                </a:uFill>
                <a:hlinkClick r:id="rId9">
                  <a:extLst>
                    <a:ext uri="{A12FA001-AC4F-418D-AE19-62706E023703}">
                      <ahyp:hlinkClr val="tx"/>
                    </a:ext>
                  </a:extLst>
                </a:hlinkClick>
              </a:rPr>
              <a:t> </a:t>
            </a:r>
            <a:r>
              <a:rPr lang="en" sz="2057" u="sng">
                <a:solidFill>
                  <a:schemeClr val="hlink"/>
                </a:solidFill>
                <a:hlinkClick r:id="rId10"/>
              </a:rPr>
              <a:t>https://content.govdelivery.com/accounts/NYSDEC/bulletins/1fe0c50</a:t>
            </a:r>
            <a:r>
              <a:rPr lang="en" sz="2057">
                <a:solidFill>
                  <a:schemeClr val="dk1"/>
                </a:solidFill>
              </a:rPr>
              <a:t>.</a:t>
            </a:r>
            <a:endParaRPr sz="2057">
              <a:solidFill>
                <a:schemeClr val="dk1"/>
              </a:solidFill>
            </a:endParaRPr>
          </a:p>
          <a:p>
            <a:pPr indent="-279400" lvl="0" marL="558800" rtl="0" algn="l">
              <a:lnSpc>
                <a:spcPct val="200000"/>
              </a:lnSpc>
              <a:spcBef>
                <a:spcPts val="0"/>
              </a:spcBef>
              <a:spcAft>
                <a:spcPts val="0"/>
              </a:spcAft>
              <a:buClr>
                <a:schemeClr val="dk1"/>
              </a:buClr>
              <a:buSzPct val="53458"/>
              <a:buFont typeface="Arial"/>
              <a:buNone/>
            </a:pPr>
            <a:r>
              <a:rPr lang="en" sz="2057">
                <a:solidFill>
                  <a:schemeClr val="dk1"/>
                </a:solidFill>
              </a:rPr>
              <a:t>Paulson, M. 2014, October 24. Pheasant hunting in America: A brief history | Explore Big Sky.</a:t>
            </a:r>
            <a:endParaRPr sz="2057">
              <a:solidFill>
                <a:schemeClr val="dk1"/>
              </a:solidFill>
            </a:endParaRPr>
          </a:p>
          <a:p>
            <a:pPr indent="-279400" lvl="0" marL="558800" rtl="0" algn="l">
              <a:lnSpc>
                <a:spcPct val="200000"/>
              </a:lnSpc>
              <a:spcBef>
                <a:spcPts val="0"/>
              </a:spcBef>
              <a:spcAft>
                <a:spcPts val="0"/>
              </a:spcAft>
              <a:buClr>
                <a:schemeClr val="dk1"/>
              </a:buClr>
              <a:buSzPct val="53458"/>
              <a:buFont typeface="Arial"/>
              <a:buNone/>
            </a:pPr>
            <a:r>
              <a:rPr lang="en" sz="2057">
                <a:solidFill>
                  <a:schemeClr val="dk1"/>
                </a:solidFill>
              </a:rPr>
              <a:t>Pheasant shooting - a short history. 2020, May 16. .</a:t>
            </a:r>
            <a:r>
              <a:rPr lang="en" sz="2057">
                <a:solidFill>
                  <a:schemeClr val="dk1"/>
                </a:solidFill>
                <a:uFill>
                  <a:noFill/>
                </a:uFill>
                <a:hlinkClick r:id="rId11">
                  <a:extLst>
                    <a:ext uri="{A12FA001-AC4F-418D-AE19-62706E023703}">
                      <ahyp:hlinkClr val="tx"/>
                    </a:ext>
                  </a:extLst>
                </a:hlinkClick>
              </a:rPr>
              <a:t> </a:t>
            </a:r>
            <a:r>
              <a:rPr lang="en" sz="2057" u="sng">
                <a:solidFill>
                  <a:srgbClr val="1155CC"/>
                </a:solidFill>
                <a:hlinkClick r:id="rId12">
                  <a:extLst>
                    <a:ext uri="{A12FA001-AC4F-418D-AE19-62706E023703}">
                      <ahyp:hlinkClr val="tx"/>
                    </a:ext>
                  </a:extLst>
                </a:hlinkClick>
              </a:rPr>
              <a:t>https://gundog-journal.com/fieldsports/shoot/pheasant-shooting-a-short-history</a:t>
            </a:r>
            <a:r>
              <a:rPr lang="en" sz="2057">
                <a:solidFill>
                  <a:schemeClr val="dk1"/>
                </a:solidFill>
              </a:rPr>
              <a:t>.</a:t>
            </a:r>
            <a:endParaRPr sz="2057">
              <a:solidFill>
                <a:schemeClr val="dk1"/>
              </a:solidFill>
            </a:endParaRPr>
          </a:p>
          <a:p>
            <a:pPr indent="-279400" lvl="0" marL="558800" rtl="0" algn="l">
              <a:lnSpc>
                <a:spcPct val="200000"/>
              </a:lnSpc>
              <a:spcBef>
                <a:spcPts val="0"/>
              </a:spcBef>
              <a:spcAft>
                <a:spcPts val="0"/>
              </a:spcAft>
              <a:buClr>
                <a:schemeClr val="dk1"/>
              </a:buClr>
              <a:buSzPct val="53458"/>
              <a:buFont typeface="Arial"/>
              <a:buNone/>
            </a:pPr>
            <a:r>
              <a:rPr lang="en" sz="2057">
                <a:solidFill>
                  <a:schemeClr val="dk1"/>
                </a:solidFill>
              </a:rPr>
              <a:t>Schummer, M. (2022). </a:t>
            </a:r>
            <a:r>
              <a:rPr i="1" lang="en" sz="2057">
                <a:solidFill>
                  <a:schemeClr val="dk1"/>
                </a:solidFill>
              </a:rPr>
              <a:t>Manky Mallards and Where to Find Them: The Conservation Paradox of Feral Populations and the Meaning of Wild </a:t>
            </a:r>
            <a:r>
              <a:rPr lang="en" sz="2057">
                <a:solidFill>
                  <a:schemeClr val="dk1"/>
                </a:solidFill>
              </a:rPr>
              <a:t>[Google Slides]. </a:t>
            </a:r>
            <a:r>
              <a:rPr lang="en" sz="2057" u="sng">
                <a:solidFill>
                  <a:srgbClr val="1155CC"/>
                </a:solidFill>
              </a:rPr>
              <a:t>file:///C:/Users/Alexis%20PC/AppData/Local/Microsoft/Windows/INetCache/Content.Outlook/XR61G22H/Manky%20Mallards%20and%20Where%20to%20Find%20Them.pdf </a:t>
            </a:r>
            <a:r>
              <a:rPr lang="en" sz="2057" u="sng">
                <a:solidFill>
                  <a:schemeClr val="dk1"/>
                </a:solidFill>
              </a:rPr>
              <a:t> </a:t>
            </a:r>
            <a:endParaRPr sz="2057" u="sng">
              <a:solidFill>
                <a:schemeClr val="dk1"/>
              </a:solidFill>
            </a:endParaRPr>
          </a:p>
          <a:p>
            <a:pPr indent="-279400" lvl="0" marL="558800" rtl="0" algn="l">
              <a:lnSpc>
                <a:spcPct val="200000"/>
              </a:lnSpc>
              <a:spcBef>
                <a:spcPts val="0"/>
              </a:spcBef>
              <a:spcAft>
                <a:spcPts val="0"/>
              </a:spcAft>
              <a:buClr>
                <a:schemeClr val="dk1"/>
              </a:buClr>
              <a:buSzPct val="53458"/>
              <a:buFont typeface="Arial"/>
              <a:buNone/>
            </a:pPr>
            <a:r>
              <a:rPr lang="en" sz="2057">
                <a:solidFill>
                  <a:schemeClr val="dk1"/>
                </a:solidFill>
              </a:rPr>
              <a:t>Schummer, M. (2022, November 30). Personal communication [Group Interview].</a:t>
            </a:r>
            <a:endParaRPr sz="2057">
              <a:solidFill>
                <a:schemeClr val="dk1"/>
              </a:solidFill>
            </a:endParaRPr>
          </a:p>
          <a:p>
            <a:pPr indent="-279400" lvl="0" marL="558800" rtl="0" algn="l">
              <a:lnSpc>
                <a:spcPct val="200000"/>
              </a:lnSpc>
              <a:spcBef>
                <a:spcPts val="0"/>
              </a:spcBef>
              <a:spcAft>
                <a:spcPts val="0"/>
              </a:spcAft>
              <a:buClr>
                <a:schemeClr val="dk1"/>
              </a:buClr>
              <a:buSzPct val="53458"/>
              <a:buFont typeface="Arial"/>
              <a:buNone/>
            </a:pPr>
            <a:r>
              <a:rPr lang="en" sz="2057">
                <a:solidFill>
                  <a:schemeClr val="dk1"/>
                </a:solidFill>
              </a:rPr>
              <a:t>Soliman, M., M. M. Alfajaro, M.-H. Lee, Y.-J. Jeong, D.-S. Kim, K.-Y. Son, J. Kwon, J.-S. Choi, J.-S. Lim, J.-S. Choi, T.-U. Lee, K.-O. Cho, and M.-I. Kang. 2015. The prevalence of duck hepatitis A virus types 1 and 3 on Korean duck farms. Archives of Virology 160:493–498.</a:t>
            </a:r>
            <a:endParaRPr sz="2057">
              <a:solidFill>
                <a:schemeClr val="dk1"/>
              </a:solidFill>
            </a:endParaRPr>
          </a:p>
          <a:p>
            <a:pPr indent="-279400" lvl="0" marL="558800" rtl="0" algn="l">
              <a:lnSpc>
                <a:spcPct val="200000"/>
              </a:lnSpc>
              <a:spcBef>
                <a:spcPts val="0"/>
              </a:spcBef>
              <a:spcAft>
                <a:spcPts val="0"/>
              </a:spcAft>
              <a:buClr>
                <a:schemeClr val="dk1"/>
              </a:buClr>
              <a:buSzPct val="53458"/>
              <a:buFont typeface="Arial"/>
              <a:buNone/>
            </a:pPr>
            <a:r>
              <a:rPr lang="en" sz="2057">
                <a:solidFill>
                  <a:schemeClr val="dk1"/>
                </a:solidFill>
              </a:rPr>
              <a:t>Philip Lavretsky. (n.d.).The Surprising Genetics of American Black Ducks and Mallards . </a:t>
            </a:r>
            <a:r>
              <a:rPr lang="en" sz="2057" u="sng">
                <a:solidFill>
                  <a:schemeClr val="hlink"/>
                </a:solidFill>
                <a:hlinkClick r:id="rId13"/>
              </a:rPr>
              <a:t>https://www.ducks.org/conservation/waterfowl-research-science/the-surprising-genetics-of-american-black-ducks-and-mallards</a:t>
            </a:r>
            <a:r>
              <a:rPr lang="en" sz="2057">
                <a:solidFill>
                  <a:schemeClr val="dk1"/>
                </a:solidFill>
              </a:rPr>
              <a:t>.</a:t>
            </a:r>
            <a:endParaRPr sz="2057">
              <a:solidFill>
                <a:schemeClr val="dk1"/>
              </a:solidFill>
            </a:endParaRPr>
          </a:p>
          <a:p>
            <a:pPr indent="-279400" lvl="0" marL="279400" rtl="0" algn="l">
              <a:lnSpc>
                <a:spcPct val="200000"/>
              </a:lnSpc>
              <a:spcBef>
                <a:spcPts val="0"/>
              </a:spcBef>
              <a:spcAft>
                <a:spcPts val="0"/>
              </a:spcAft>
              <a:buClr>
                <a:schemeClr val="dk1"/>
              </a:buClr>
              <a:buSzPct val="157142"/>
              <a:buFont typeface="Arial"/>
              <a:buNone/>
            </a:pPr>
            <a:r>
              <a:t/>
            </a:r>
            <a:endParaRPr sz="700">
              <a:solidFill>
                <a:schemeClr val="dk1"/>
              </a:solidFill>
            </a:endParaRPr>
          </a:p>
          <a:p>
            <a:pPr indent="-279400" lvl="0" marL="558800" rtl="0" algn="l">
              <a:lnSpc>
                <a:spcPct val="200000"/>
              </a:lnSpc>
              <a:spcBef>
                <a:spcPts val="0"/>
              </a:spcBef>
              <a:spcAft>
                <a:spcPts val="0"/>
              </a:spcAft>
              <a:buClr>
                <a:schemeClr val="dk1"/>
              </a:buClr>
              <a:buSzPct val="157142"/>
              <a:buFont typeface="Arial"/>
              <a:buNone/>
            </a:pPr>
            <a:r>
              <a:t/>
            </a:r>
            <a:endParaRPr sz="700">
              <a:solidFill>
                <a:schemeClr val="dk1"/>
              </a:solidFill>
            </a:endParaRPr>
          </a:p>
          <a:p>
            <a:pPr indent="-279400" lvl="0" marL="279400" rtl="0" algn="l">
              <a:lnSpc>
                <a:spcPct val="200000"/>
              </a:lnSpc>
              <a:spcBef>
                <a:spcPts val="0"/>
              </a:spcBef>
              <a:spcAft>
                <a:spcPts val="0"/>
              </a:spcAft>
              <a:buClr>
                <a:schemeClr val="dk1"/>
              </a:buClr>
              <a:buSzPct val="100000"/>
              <a:buFont typeface="Arial"/>
              <a:buNone/>
            </a:pPr>
            <a:r>
              <a:t/>
            </a:r>
            <a:endParaRPr sz="1100">
              <a:solidFill>
                <a:schemeClr val="dk1"/>
              </a:solidFill>
            </a:endParaRPr>
          </a:p>
          <a:p>
            <a:pPr indent="-279400" lvl="0" marL="558800" rtl="0" algn="l">
              <a:lnSpc>
                <a:spcPct val="200000"/>
              </a:lnSpc>
              <a:spcBef>
                <a:spcPts val="0"/>
              </a:spcBef>
              <a:spcAft>
                <a:spcPts val="0"/>
              </a:spcAft>
              <a:buClr>
                <a:schemeClr val="dk1"/>
              </a:buClr>
              <a:buSzPct val="100000"/>
              <a:buFont typeface="Arial"/>
              <a:buNone/>
            </a:pPr>
            <a:r>
              <a:t/>
            </a:r>
            <a:endParaRPr sz="1100">
              <a:solidFill>
                <a:schemeClr val="dk1"/>
              </a:solidFill>
            </a:endParaRPr>
          </a:p>
          <a:p>
            <a:pPr indent="0" lvl="0" marL="0" rtl="0" algn="l">
              <a:spcBef>
                <a:spcPts val="0"/>
              </a:spcBef>
              <a:spcAft>
                <a:spcPts val="1200"/>
              </a:spcAft>
              <a:buNone/>
            </a:pPr>
            <a:r>
              <a:t/>
            </a:r>
            <a:endParaRPr/>
          </a:p>
        </p:txBody>
      </p:sp>
      <p:pic>
        <p:nvPicPr>
          <p:cNvPr id="163" name="Google Shape;163;p24"/>
          <p:cNvPicPr preferRelativeResize="0"/>
          <p:nvPr/>
        </p:nvPicPr>
        <p:blipFill rotWithShape="1">
          <a:blip r:embed="rId14">
            <a:alphaModFix/>
          </a:blip>
          <a:srcRect b="0" l="2406" r="7120" t="0"/>
          <a:stretch/>
        </p:blipFill>
        <p:spPr>
          <a:xfrm>
            <a:off x="6008925" y="1374450"/>
            <a:ext cx="3062999" cy="2693051"/>
          </a:xfrm>
          <a:prstGeom prst="rect">
            <a:avLst/>
          </a:prstGeom>
          <a:noFill/>
          <a:ln>
            <a:noFill/>
          </a:ln>
        </p:spPr>
      </p:pic>
      <p:sp>
        <p:nvSpPr>
          <p:cNvPr id="164" name="Google Shape;164;p24"/>
          <p:cNvSpPr txBox="1"/>
          <p:nvPr/>
        </p:nvSpPr>
        <p:spPr>
          <a:xfrm>
            <a:off x="6211600" y="4635050"/>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rPr>
              <a:t>Obtained from Sam Denenberg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172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and Background</a:t>
            </a:r>
            <a:endParaRPr/>
          </a:p>
        </p:txBody>
      </p:sp>
      <p:sp>
        <p:nvSpPr>
          <p:cNvPr id="65" name="Google Shape;65;p14"/>
          <p:cNvSpPr txBox="1"/>
          <p:nvPr>
            <p:ph idx="1" type="body"/>
          </p:nvPr>
        </p:nvSpPr>
        <p:spPr>
          <a:xfrm>
            <a:off x="311700" y="792850"/>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1"/>
              </a:buClr>
              <a:buSzPts val="1500"/>
              <a:buChar char="●"/>
            </a:pPr>
            <a:r>
              <a:rPr lang="en" sz="1500">
                <a:solidFill>
                  <a:schemeClr val="dk1"/>
                </a:solidFill>
              </a:rPr>
              <a:t>Historically game farms have raised and released mallard ducks, pheasants, chukar partridges, and other game birds.</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Many states release wildfowl on public land to generate interest in hunting.</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Most species of wildfowl released are not native to the United States.</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The eurasian strain of mallard duck raised on game farms is genetically different than North American wild mallards and demonstrates a different phenotype (McPhaul, 2018).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There is significant evidence that released game farm mallard ducks breed with wild mallard ducks, mixing their genetics (Lavretsky et al., 2019).</a:t>
            </a:r>
            <a:endParaRPr sz="1500">
              <a:solidFill>
                <a:schemeClr val="dk1"/>
              </a:solidFill>
            </a:endParaRPr>
          </a:p>
          <a:p>
            <a:pPr indent="0" lvl="0" marL="0" rtl="0" algn="l">
              <a:spcBef>
                <a:spcPts val="0"/>
              </a:spcBef>
              <a:spcAft>
                <a:spcPts val="0"/>
              </a:spcAft>
              <a:buNone/>
            </a:pPr>
            <a:r>
              <a:t/>
            </a:r>
            <a:endParaRPr sz="1100">
              <a:solidFill>
                <a:schemeClr val="dk1"/>
              </a:solidFill>
            </a:endParaRPr>
          </a:p>
        </p:txBody>
      </p:sp>
      <p:pic>
        <p:nvPicPr>
          <p:cNvPr id="66" name="Google Shape;66;p14"/>
          <p:cNvPicPr preferRelativeResize="0"/>
          <p:nvPr/>
        </p:nvPicPr>
        <p:blipFill rotWithShape="1">
          <a:blip r:embed="rId3">
            <a:alphaModFix/>
          </a:blip>
          <a:srcRect b="8324" l="0" r="0" t="0"/>
          <a:stretch/>
        </p:blipFill>
        <p:spPr>
          <a:xfrm>
            <a:off x="457912" y="3269175"/>
            <a:ext cx="2600738" cy="1716175"/>
          </a:xfrm>
          <a:prstGeom prst="rect">
            <a:avLst/>
          </a:prstGeom>
          <a:noFill/>
          <a:ln>
            <a:noFill/>
          </a:ln>
        </p:spPr>
      </p:pic>
      <p:pic>
        <p:nvPicPr>
          <p:cNvPr id="67" name="Google Shape;67;p14"/>
          <p:cNvPicPr preferRelativeResize="0"/>
          <p:nvPr/>
        </p:nvPicPr>
        <p:blipFill rotWithShape="1">
          <a:blip r:embed="rId4">
            <a:alphaModFix/>
          </a:blip>
          <a:srcRect b="8734" l="0" r="0" t="0"/>
          <a:stretch/>
        </p:blipFill>
        <p:spPr>
          <a:xfrm>
            <a:off x="3200087" y="3229123"/>
            <a:ext cx="2600750" cy="1796276"/>
          </a:xfrm>
          <a:prstGeom prst="rect">
            <a:avLst/>
          </a:prstGeom>
          <a:noFill/>
          <a:ln>
            <a:noFill/>
          </a:ln>
        </p:spPr>
      </p:pic>
      <p:pic>
        <p:nvPicPr>
          <p:cNvPr id="68" name="Google Shape;68;p14"/>
          <p:cNvPicPr preferRelativeResize="0"/>
          <p:nvPr/>
        </p:nvPicPr>
        <p:blipFill rotWithShape="1">
          <a:blip r:embed="rId5">
            <a:alphaModFix/>
          </a:blip>
          <a:srcRect b="6949" l="0" r="0" t="-6950"/>
          <a:stretch/>
        </p:blipFill>
        <p:spPr>
          <a:xfrm>
            <a:off x="5942276" y="3103025"/>
            <a:ext cx="2686400" cy="192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Main Points - Pros</a:t>
            </a:r>
            <a:endParaRPr/>
          </a:p>
        </p:txBody>
      </p:sp>
      <p:sp>
        <p:nvSpPr>
          <p:cNvPr id="74" name="Google Shape;74;p15"/>
          <p:cNvSpPr txBox="1"/>
          <p:nvPr>
            <p:ph idx="1" type="body"/>
          </p:nvPr>
        </p:nvSpPr>
        <p:spPr>
          <a:xfrm>
            <a:off x="311700" y="1017725"/>
            <a:ext cx="5658300" cy="2911500"/>
          </a:xfrm>
          <a:prstGeom prst="rect">
            <a:avLst/>
          </a:prstGeom>
        </p:spPr>
        <p:txBody>
          <a:bodyPr anchorCtr="0" anchor="t" bIns="91425" lIns="91425" spcFirstLastPara="1" rIns="91425" wrap="square" tIns="91425">
            <a:normAutofit/>
          </a:bodyPr>
          <a:lstStyle/>
          <a:p>
            <a:pPr indent="-339725" lvl="0" marL="457200" rtl="0" algn="l">
              <a:spcBef>
                <a:spcPts val="0"/>
              </a:spcBef>
              <a:spcAft>
                <a:spcPts val="0"/>
              </a:spcAft>
              <a:buClr>
                <a:schemeClr val="dk1"/>
              </a:buClr>
              <a:buSzPts val="1750"/>
              <a:buChar char="●"/>
            </a:pPr>
            <a:r>
              <a:rPr lang="en" sz="1750">
                <a:solidFill>
                  <a:schemeClr val="dk1"/>
                </a:solidFill>
              </a:rPr>
              <a:t>People are encouraged to buy hunting </a:t>
            </a:r>
            <a:r>
              <a:rPr lang="en" sz="1750">
                <a:solidFill>
                  <a:schemeClr val="dk1"/>
                </a:solidFill>
              </a:rPr>
              <a:t>licenses</a:t>
            </a:r>
            <a:r>
              <a:rPr lang="en" sz="1750">
                <a:solidFill>
                  <a:schemeClr val="dk1"/>
                </a:solidFill>
              </a:rPr>
              <a:t> and </a:t>
            </a:r>
            <a:r>
              <a:rPr lang="en" sz="1750">
                <a:solidFill>
                  <a:schemeClr val="dk1"/>
                </a:solidFill>
              </a:rPr>
              <a:t>equipment</a:t>
            </a:r>
            <a:r>
              <a:rPr lang="en" sz="1750">
                <a:solidFill>
                  <a:schemeClr val="dk1"/>
                </a:solidFill>
              </a:rPr>
              <a:t> which raises money for wildlife conservation, including waterfowl</a:t>
            </a:r>
            <a:endParaRPr sz="1750">
              <a:solidFill>
                <a:schemeClr val="dk1"/>
              </a:solidFill>
            </a:endParaRPr>
          </a:p>
          <a:p>
            <a:pPr indent="-339725" lvl="0" marL="457200" rtl="0" algn="l">
              <a:spcBef>
                <a:spcPts val="0"/>
              </a:spcBef>
              <a:spcAft>
                <a:spcPts val="0"/>
              </a:spcAft>
              <a:buClr>
                <a:schemeClr val="dk1"/>
              </a:buClr>
              <a:buSzPts val="1750"/>
              <a:buChar char="●"/>
            </a:pPr>
            <a:r>
              <a:rPr lang="en" sz="1750">
                <a:solidFill>
                  <a:schemeClr val="dk1"/>
                </a:solidFill>
              </a:rPr>
              <a:t>Creates jobs and keeps family run farms in business through generations</a:t>
            </a:r>
            <a:endParaRPr sz="1750">
              <a:solidFill>
                <a:schemeClr val="dk1"/>
              </a:solidFill>
            </a:endParaRPr>
          </a:p>
          <a:p>
            <a:pPr indent="-339725" lvl="0" marL="457200" rtl="0" algn="l">
              <a:spcBef>
                <a:spcPts val="0"/>
              </a:spcBef>
              <a:spcAft>
                <a:spcPts val="0"/>
              </a:spcAft>
              <a:buClr>
                <a:schemeClr val="dk1"/>
              </a:buClr>
              <a:buSzPts val="1750"/>
              <a:buChar char="●"/>
            </a:pPr>
            <a:r>
              <a:rPr lang="en" sz="1750">
                <a:solidFill>
                  <a:schemeClr val="dk1"/>
                </a:solidFill>
              </a:rPr>
              <a:t>Pheasant hunting is a good way to introduce new hunters</a:t>
            </a:r>
            <a:endParaRPr sz="1750">
              <a:solidFill>
                <a:schemeClr val="dk1"/>
              </a:solidFill>
            </a:endParaRPr>
          </a:p>
          <a:p>
            <a:pPr indent="-339725" lvl="1" marL="914400" rtl="0" algn="l">
              <a:spcBef>
                <a:spcPts val="0"/>
              </a:spcBef>
              <a:spcAft>
                <a:spcPts val="0"/>
              </a:spcAft>
              <a:buClr>
                <a:schemeClr val="dk1"/>
              </a:buClr>
              <a:buSzPts val="1750"/>
              <a:buChar char="○"/>
            </a:pPr>
            <a:r>
              <a:rPr lang="en" sz="1750">
                <a:solidFill>
                  <a:schemeClr val="dk1"/>
                </a:solidFill>
              </a:rPr>
              <a:t>Easy, social, </a:t>
            </a:r>
            <a:r>
              <a:rPr lang="en" sz="1750">
                <a:solidFill>
                  <a:schemeClr val="dk1"/>
                </a:solidFill>
              </a:rPr>
              <a:t>don't</a:t>
            </a:r>
            <a:r>
              <a:rPr lang="en" sz="1750">
                <a:solidFill>
                  <a:schemeClr val="dk1"/>
                </a:solidFill>
              </a:rPr>
              <a:t> have to get up as early</a:t>
            </a:r>
            <a:endParaRPr sz="1750">
              <a:solidFill>
                <a:schemeClr val="dk1"/>
              </a:solidFill>
            </a:endParaRPr>
          </a:p>
        </p:txBody>
      </p:sp>
      <p:pic>
        <p:nvPicPr>
          <p:cNvPr id="75" name="Google Shape;75;p15"/>
          <p:cNvPicPr preferRelativeResize="0"/>
          <p:nvPr/>
        </p:nvPicPr>
        <p:blipFill>
          <a:blip r:embed="rId3">
            <a:alphaModFix/>
          </a:blip>
          <a:stretch>
            <a:fillRect/>
          </a:stretch>
        </p:blipFill>
        <p:spPr>
          <a:xfrm>
            <a:off x="6714475" y="91900"/>
            <a:ext cx="2326800" cy="3102425"/>
          </a:xfrm>
          <a:prstGeom prst="rect">
            <a:avLst/>
          </a:prstGeom>
          <a:noFill/>
          <a:ln>
            <a:noFill/>
          </a:ln>
        </p:spPr>
      </p:pic>
      <p:pic>
        <p:nvPicPr>
          <p:cNvPr id="76" name="Google Shape;76;p15"/>
          <p:cNvPicPr preferRelativeResize="0"/>
          <p:nvPr/>
        </p:nvPicPr>
        <p:blipFill>
          <a:blip r:embed="rId4">
            <a:alphaModFix/>
          </a:blip>
          <a:stretch>
            <a:fillRect/>
          </a:stretch>
        </p:blipFill>
        <p:spPr>
          <a:xfrm>
            <a:off x="6714475" y="3316750"/>
            <a:ext cx="2326800" cy="1745100"/>
          </a:xfrm>
          <a:prstGeom prst="rect">
            <a:avLst/>
          </a:prstGeom>
          <a:noFill/>
          <a:ln>
            <a:noFill/>
          </a:ln>
        </p:spPr>
      </p:pic>
      <p:sp>
        <p:nvSpPr>
          <p:cNvPr id="77" name="Google Shape;77;p15"/>
          <p:cNvSpPr txBox="1"/>
          <p:nvPr/>
        </p:nvSpPr>
        <p:spPr>
          <a:xfrm>
            <a:off x="377600" y="3643300"/>
            <a:ext cx="5817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r>
              <a:rPr lang="en"/>
              <a:t>It provides a really substantial opportunity for young hunters to be involved and get involved in hunting… As a kid I went with my father all the time and those were really good experiences for me with him and his hunting dogs and friends. It became something culturally for us for years” -Michael Schummer on the pros of game farms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Cost Breakdown and Participation</a:t>
            </a:r>
            <a:endParaRPr/>
          </a:p>
        </p:txBody>
      </p:sp>
      <p:sp>
        <p:nvSpPr>
          <p:cNvPr id="83" name="Google Shape;83;p16"/>
          <p:cNvSpPr txBox="1"/>
          <p:nvPr>
            <p:ph idx="1" type="body"/>
          </p:nvPr>
        </p:nvSpPr>
        <p:spPr>
          <a:xfrm>
            <a:off x="0" y="1152475"/>
            <a:ext cx="5584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11.5 million Americans were active hunters in 2016</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2.6 million waterfowl hunters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1.9 million upland game bird hunters (pheasants are most hunted upland game bird)</a:t>
            </a:r>
            <a:endParaRPr sz="1800">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$256 million spent on </a:t>
            </a:r>
            <a:r>
              <a:rPr lang="en">
                <a:solidFill>
                  <a:schemeClr val="dk1"/>
                </a:solidFill>
              </a:rPr>
              <a:t>license</a:t>
            </a:r>
            <a:r>
              <a:rPr lang="en">
                <a:solidFill>
                  <a:schemeClr val="dk1"/>
                </a:solidFill>
              </a:rPr>
              <a:t>, tags, and permits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$2.9 billion spent by migratory bird hunters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Over $40 million/year from duck stamp sales </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Duck stamps alone-$1.1 billion towards wetland conservation/restoration (Kearns, 2021)</a:t>
            </a:r>
            <a:endParaRPr sz="1800">
              <a:solidFill>
                <a:schemeClr val="dk1"/>
              </a:solidFill>
            </a:endParaRPr>
          </a:p>
        </p:txBody>
      </p:sp>
      <p:sp>
        <p:nvSpPr>
          <p:cNvPr id="84" name="Google Shape;84;p16"/>
          <p:cNvSpPr txBox="1"/>
          <p:nvPr/>
        </p:nvSpPr>
        <p:spPr>
          <a:xfrm>
            <a:off x="6562025" y="4645575"/>
            <a:ext cx="2711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900"/>
              <a:t>Obtained from Pacific Birds</a:t>
            </a:r>
            <a:endParaRPr sz="900"/>
          </a:p>
        </p:txBody>
      </p:sp>
      <p:pic>
        <p:nvPicPr>
          <p:cNvPr id="85" name="Google Shape;85;p16"/>
          <p:cNvPicPr preferRelativeResize="0"/>
          <p:nvPr/>
        </p:nvPicPr>
        <p:blipFill>
          <a:blip r:embed="rId3">
            <a:alphaModFix/>
          </a:blip>
          <a:stretch>
            <a:fillRect/>
          </a:stretch>
        </p:blipFill>
        <p:spPr>
          <a:xfrm>
            <a:off x="5475925" y="1241325"/>
            <a:ext cx="3515776" cy="2660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Main Points - Cons</a:t>
            </a:r>
            <a:endParaRPr/>
          </a:p>
        </p:txBody>
      </p:sp>
      <p:sp>
        <p:nvSpPr>
          <p:cNvPr id="91" name="Google Shape;91;p17"/>
          <p:cNvSpPr txBox="1"/>
          <p:nvPr>
            <p:ph idx="1" type="body"/>
          </p:nvPr>
        </p:nvSpPr>
        <p:spPr>
          <a:xfrm>
            <a:off x="311700" y="1152475"/>
            <a:ext cx="8520600" cy="35727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t/>
            </a:r>
            <a:endParaRPr sz="1100">
              <a:solidFill>
                <a:schemeClr val="dk1"/>
              </a:solidFill>
            </a:endParaRPr>
          </a:p>
          <a:p>
            <a:pPr indent="-340956" lvl="0" marL="457200" rtl="0" algn="l">
              <a:spcBef>
                <a:spcPts val="0"/>
              </a:spcBef>
              <a:spcAft>
                <a:spcPts val="0"/>
              </a:spcAft>
              <a:buClr>
                <a:schemeClr val="dk1"/>
              </a:buClr>
              <a:buSzPct val="100000"/>
              <a:buChar char="●"/>
            </a:pPr>
            <a:r>
              <a:rPr lang="en" sz="2831">
                <a:solidFill>
                  <a:schemeClr val="dk1"/>
                </a:solidFill>
              </a:rPr>
              <a:t>Domestic Mallards have low survival rates due to game farm adaptations</a:t>
            </a:r>
            <a:endParaRPr sz="2831">
              <a:solidFill>
                <a:schemeClr val="dk1"/>
              </a:solidFill>
            </a:endParaRPr>
          </a:p>
          <a:p>
            <a:pPr indent="-340956" lvl="1" marL="914400" rtl="0" algn="l">
              <a:spcBef>
                <a:spcPts val="0"/>
              </a:spcBef>
              <a:spcAft>
                <a:spcPts val="0"/>
              </a:spcAft>
              <a:buClr>
                <a:schemeClr val="dk1"/>
              </a:buClr>
              <a:buSzPct val="100000"/>
              <a:buChar char="○"/>
            </a:pPr>
            <a:r>
              <a:rPr lang="en" sz="2831">
                <a:solidFill>
                  <a:schemeClr val="dk1"/>
                </a:solidFill>
              </a:rPr>
              <a:t>Interbreeding between domestic and wild populations may result in wild birds with lower survival rates</a:t>
            </a:r>
            <a:endParaRPr sz="2831">
              <a:solidFill>
                <a:schemeClr val="dk1"/>
              </a:solidFill>
            </a:endParaRPr>
          </a:p>
          <a:p>
            <a:pPr indent="-340956" lvl="0" marL="457200" rtl="0" algn="l">
              <a:spcBef>
                <a:spcPts val="0"/>
              </a:spcBef>
              <a:spcAft>
                <a:spcPts val="0"/>
              </a:spcAft>
              <a:buClr>
                <a:schemeClr val="dk1"/>
              </a:buClr>
              <a:buSzPct val="100000"/>
              <a:buChar char="●"/>
            </a:pPr>
            <a:r>
              <a:rPr lang="en" sz="2831">
                <a:solidFill>
                  <a:schemeClr val="dk1"/>
                </a:solidFill>
              </a:rPr>
              <a:t>Fair chase isn’t </a:t>
            </a:r>
            <a:r>
              <a:rPr lang="en" sz="2831">
                <a:solidFill>
                  <a:schemeClr val="dk1"/>
                </a:solidFill>
              </a:rPr>
              <a:t>possible</a:t>
            </a:r>
            <a:r>
              <a:rPr lang="en" sz="2831">
                <a:solidFill>
                  <a:schemeClr val="dk1"/>
                </a:solidFill>
              </a:rPr>
              <a:t> with pen raised birds because they are conditioned to humans, used to being fed, and have a reduced reaction to predators</a:t>
            </a:r>
            <a:endParaRPr sz="2831">
              <a:solidFill>
                <a:schemeClr val="dk1"/>
              </a:solidFill>
            </a:endParaRPr>
          </a:p>
          <a:p>
            <a:pPr indent="-340956" lvl="0" marL="457200" rtl="0" algn="l">
              <a:spcBef>
                <a:spcPts val="0"/>
              </a:spcBef>
              <a:spcAft>
                <a:spcPts val="0"/>
              </a:spcAft>
              <a:buClr>
                <a:schemeClr val="dk1"/>
              </a:buClr>
              <a:buSzPct val="100000"/>
              <a:buChar char="●"/>
            </a:pPr>
            <a:r>
              <a:rPr lang="en" sz="2831">
                <a:solidFill>
                  <a:schemeClr val="dk1"/>
                </a:solidFill>
              </a:rPr>
              <a:t>Pheasants have an incredibly low survival rate and many of them are taken out by predators before hunters can access them</a:t>
            </a:r>
            <a:endParaRPr sz="2831">
              <a:solidFill>
                <a:schemeClr val="dk1"/>
              </a:solidFill>
            </a:endParaRPr>
          </a:p>
          <a:p>
            <a:pPr indent="-340956" lvl="1" marL="914400" rtl="0" algn="l">
              <a:spcBef>
                <a:spcPts val="0"/>
              </a:spcBef>
              <a:spcAft>
                <a:spcPts val="0"/>
              </a:spcAft>
              <a:buClr>
                <a:schemeClr val="dk1"/>
              </a:buClr>
              <a:buSzPct val="100000"/>
              <a:buChar char="○"/>
            </a:pPr>
            <a:r>
              <a:rPr lang="en" sz="2831">
                <a:solidFill>
                  <a:schemeClr val="dk1"/>
                </a:solidFill>
              </a:rPr>
              <a:t>“Released to die”</a:t>
            </a:r>
            <a:endParaRPr sz="2831">
              <a:solidFill>
                <a:schemeClr val="dk1"/>
              </a:solidFill>
            </a:endParaRPr>
          </a:p>
          <a:p>
            <a:pPr indent="-340956" lvl="0" marL="457200" rtl="0" algn="l">
              <a:spcBef>
                <a:spcPts val="0"/>
              </a:spcBef>
              <a:spcAft>
                <a:spcPts val="0"/>
              </a:spcAft>
              <a:buClr>
                <a:schemeClr val="dk1"/>
              </a:buClr>
              <a:buSzPct val="100000"/>
              <a:buChar char="●"/>
            </a:pPr>
            <a:r>
              <a:rPr lang="en" sz="2831">
                <a:solidFill>
                  <a:schemeClr val="dk1"/>
                </a:solidFill>
              </a:rPr>
              <a:t>Game farms are reservoirs of disease, which has the potential spread to wild populations once </a:t>
            </a:r>
            <a:r>
              <a:rPr lang="en" sz="2831">
                <a:solidFill>
                  <a:schemeClr val="dk1"/>
                </a:solidFill>
              </a:rPr>
              <a:t>domestic</a:t>
            </a:r>
            <a:r>
              <a:rPr lang="en" sz="2831">
                <a:solidFill>
                  <a:schemeClr val="dk1"/>
                </a:solidFill>
              </a:rPr>
              <a:t> birds are released for hunting</a:t>
            </a:r>
            <a:endParaRPr sz="2831">
              <a:solidFill>
                <a:schemeClr val="dk1"/>
              </a:solidFill>
            </a:endParaRPr>
          </a:p>
          <a:p>
            <a:pPr indent="-340956" lvl="1" marL="914400" rtl="0" algn="l">
              <a:spcBef>
                <a:spcPts val="0"/>
              </a:spcBef>
              <a:spcAft>
                <a:spcPts val="0"/>
              </a:spcAft>
              <a:buClr>
                <a:schemeClr val="dk1"/>
              </a:buClr>
              <a:buSzPct val="100000"/>
              <a:buChar char="○"/>
            </a:pPr>
            <a:r>
              <a:rPr lang="en" sz="2831">
                <a:solidFill>
                  <a:schemeClr val="dk1"/>
                </a:solidFill>
              </a:rPr>
              <a:t>Examples: avian influenza, duck virus hepatitis, avian cholera, salmonella</a:t>
            </a:r>
            <a:endParaRPr sz="2831">
              <a:solidFill>
                <a:schemeClr val="dk1"/>
              </a:solidFill>
            </a:endParaRPr>
          </a:p>
          <a:p>
            <a:pPr indent="0" lvl="0" marL="0" rtl="0" algn="l">
              <a:spcBef>
                <a:spcPts val="0"/>
              </a:spcBef>
              <a:spcAft>
                <a:spcPts val="1200"/>
              </a:spcAft>
              <a:buNone/>
            </a:pPr>
            <a:r>
              <a:t/>
            </a:r>
            <a:endParaRPr sz="2550"/>
          </a:p>
        </p:txBody>
      </p:sp>
      <p:pic>
        <p:nvPicPr>
          <p:cNvPr id="92" name="Google Shape;92;p17"/>
          <p:cNvPicPr preferRelativeResize="0"/>
          <p:nvPr/>
        </p:nvPicPr>
        <p:blipFill rotWithShape="1">
          <a:blip r:embed="rId3">
            <a:alphaModFix/>
          </a:blip>
          <a:srcRect b="9616" l="13880" r="28973" t="0"/>
          <a:stretch/>
        </p:blipFill>
        <p:spPr>
          <a:xfrm>
            <a:off x="3305250" y="100900"/>
            <a:ext cx="1072850" cy="1164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Genome</a:t>
            </a:r>
            <a:endParaRPr/>
          </a:p>
        </p:txBody>
      </p:sp>
      <p:pic>
        <p:nvPicPr>
          <p:cNvPr id="98" name="Google Shape;98;p18"/>
          <p:cNvPicPr preferRelativeResize="0"/>
          <p:nvPr/>
        </p:nvPicPr>
        <p:blipFill>
          <a:blip r:embed="rId3">
            <a:alphaModFix/>
          </a:blip>
          <a:stretch>
            <a:fillRect/>
          </a:stretch>
        </p:blipFill>
        <p:spPr>
          <a:xfrm>
            <a:off x="224975" y="1628512"/>
            <a:ext cx="2964510" cy="1886500"/>
          </a:xfrm>
          <a:prstGeom prst="rect">
            <a:avLst/>
          </a:prstGeom>
          <a:noFill/>
          <a:ln>
            <a:noFill/>
          </a:ln>
        </p:spPr>
      </p:pic>
      <p:pic>
        <p:nvPicPr>
          <p:cNvPr id="99" name="Google Shape;99;p18"/>
          <p:cNvPicPr preferRelativeResize="0"/>
          <p:nvPr/>
        </p:nvPicPr>
        <p:blipFill>
          <a:blip r:embed="rId4">
            <a:alphaModFix/>
          </a:blip>
          <a:stretch>
            <a:fillRect/>
          </a:stretch>
        </p:blipFill>
        <p:spPr>
          <a:xfrm>
            <a:off x="3338763" y="1658250"/>
            <a:ext cx="2740475" cy="1826975"/>
          </a:xfrm>
          <a:prstGeom prst="rect">
            <a:avLst/>
          </a:prstGeom>
          <a:noFill/>
          <a:ln>
            <a:noFill/>
          </a:ln>
        </p:spPr>
      </p:pic>
      <p:pic>
        <p:nvPicPr>
          <p:cNvPr id="100" name="Google Shape;100;p18"/>
          <p:cNvPicPr preferRelativeResize="0"/>
          <p:nvPr/>
        </p:nvPicPr>
        <p:blipFill>
          <a:blip r:embed="rId5">
            <a:alphaModFix/>
          </a:blip>
          <a:stretch>
            <a:fillRect/>
          </a:stretch>
        </p:blipFill>
        <p:spPr>
          <a:xfrm>
            <a:off x="6228525" y="1649613"/>
            <a:ext cx="2740449" cy="1814487"/>
          </a:xfrm>
          <a:prstGeom prst="rect">
            <a:avLst/>
          </a:prstGeom>
          <a:noFill/>
          <a:ln>
            <a:noFill/>
          </a:ln>
        </p:spPr>
      </p:pic>
      <p:sp>
        <p:nvSpPr>
          <p:cNvPr id="101" name="Google Shape;101;p18"/>
          <p:cNvSpPr txBox="1"/>
          <p:nvPr/>
        </p:nvSpPr>
        <p:spPr>
          <a:xfrm>
            <a:off x="1087575" y="1228300"/>
            <a:ext cx="123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Wild Mallard </a:t>
            </a:r>
            <a:endParaRPr/>
          </a:p>
        </p:txBody>
      </p:sp>
      <p:sp>
        <p:nvSpPr>
          <p:cNvPr id="102" name="Google Shape;102;p18"/>
          <p:cNvSpPr txBox="1"/>
          <p:nvPr/>
        </p:nvSpPr>
        <p:spPr>
          <a:xfrm>
            <a:off x="3338775" y="1228300"/>
            <a:ext cx="274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American Black Duck</a:t>
            </a:r>
            <a:endParaRPr/>
          </a:p>
        </p:txBody>
      </p:sp>
      <p:sp>
        <p:nvSpPr>
          <p:cNvPr id="103" name="Google Shape;103;p18"/>
          <p:cNvSpPr txBox="1"/>
          <p:nvPr/>
        </p:nvSpPr>
        <p:spPr>
          <a:xfrm>
            <a:off x="6572150" y="1228300"/>
            <a:ext cx="205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Game-Farm Mallard</a:t>
            </a:r>
            <a:endParaRPr/>
          </a:p>
        </p:txBody>
      </p:sp>
      <p:cxnSp>
        <p:nvCxnSpPr>
          <p:cNvPr id="104" name="Google Shape;104;p18"/>
          <p:cNvCxnSpPr/>
          <p:nvPr/>
        </p:nvCxnSpPr>
        <p:spPr>
          <a:xfrm rot="10800000">
            <a:off x="917150" y="3705750"/>
            <a:ext cx="0" cy="942000"/>
          </a:xfrm>
          <a:prstGeom prst="straightConnector1">
            <a:avLst/>
          </a:prstGeom>
          <a:noFill/>
          <a:ln cap="flat" cmpd="sng" w="9525">
            <a:solidFill>
              <a:schemeClr val="dk2"/>
            </a:solidFill>
            <a:prstDash val="solid"/>
            <a:round/>
            <a:headEnd len="med" w="med" type="none"/>
            <a:tailEnd len="med" w="med" type="triangle"/>
          </a:ln>
        </p:spPr>
      </p:cxnSp>
      <p:cxnSp>
        <p:nvCxnSpPr>
          <p:cNvPr id="105" name="Google Shape;105;p18"/>
          <p:cNvCxnSpPr/>
          <p:nvPr/>
        </p:nvCxnSpPr>
        <p:spPr>
          <a:xfrm rot="10800000">
            <a:off x="7052175" y="3705750"/>
            <a:ext cx="0" cy="929400"/>
          </a:xfrm>
          <a:prstGeom prst="straightConnector1">
            <a:avLst/>
          </a:prstGeom>
          <a:noFill/>
          <a:ln cap="flat" cmpd="sng" w="9525">
            <a:solidFill>
              <a:schemeClr val="dk2"/>
            </a:solidFill>
            <a:prstDash val="solid"/>
            <a:round/>
            <a:headEnd len="med" w="med" type="none"/>
            <a:tailEnd len="med" w="med" type="triangle"/>
          </a:ln>
        </p:spPr>
      </p:cxnSp>
      <p:cxnSp>
        <p:nvCxnSpPr>
          <p:cNvPr id="106" name="Google Shape;106;p18"/>
          <p:cNvCxnSpPr/>
          <p:nvPr/>
        </p:nvCxnSpPr>
        <p:spPr>
          <a:xfrm flipH="1" rot="10800000">
            <a:off x="929550" y="4635450"/>
            <a:ext cx="6135000" cy="12300"/>
          </a:xfrm>
          <a:prstGeom prst="straightConnector1">
            <a:avLst/>
          </a:prstGeom>
          <a:noFill/>
          <a:ln cap="flat" cmpd="sng" w="9525">
            <a:solidFill>
              <a:schemeClr val="dk2"/>
            </a:solidFill>
            <a:prstDash val="solid"/>
            <a:round/>
            <a:headEnd len="med" w="med" type="none"/>
            <a:tailEnd len="med" w="med" type="none"/>
          </a:ln>
        </p:spPr>
      </p:cxnSp>
      <p:cxnSp>
        <p:nvCxnSpPr>
          <p:cNvPr id="107" name="Google Shape;107;p18"/>
          <p:cNvCxnSpPr/>
          <p:nvPr/>
        </p:nvCxnSpPr>
        <p:spPr>
          <a:xfrm rot="10800000">
            <a:off x="2788650" y="3619075"/>
            <a:ext cx="0" cy="322200"/>
          </a:xfrm>
          <a:prstGeom prst="straightConnector1">
            <a:avLst/>
          </a:prstGeom>
          <a:noFill/>
          <a:ln cap="flat" cmpd="sng" w="9525">
            <a:solidFill>
              <a:schemeClr val="dk2"/>
            </a:solidFill>
            <a:prstDash val="solid"/>
            <a:round/>
            <a:headEnd len="med" w="med" type="none"/>
            <a:tailEnd len="med" w="med" type="triangle"/>
          </a:ln>
        </p:spPr>
      </p:cxnSp>
      <p:cxnSp>
        <p:nvCxnSpPr>
          <p:cNvPr id="108" name="Google Shape;108;p18"/>
          <p:cNvCxnSpPr/>
          <p:nvPr/>
        </p:nvCxnSpPr>
        <p:spPr>
          <a:xfrm rot="10800000">
            <a:off x="4003350" y="3631525"/>
            <a:ext cx="0" cy="297300"/>
          </a:xfrm>
          <a:prstGeom prst="straightConnector1">
            <a:avLst/>
          </a:prstGeom>
          <a:noFill/>
          <a:ln cap="flat" cmpd="sng" w="9525">
            <a:solidFill>
              <a:schemeClr val="dk2"/>
            </a:solidFill>
            <a:prstDash val="solid"/>
            <a:round/>
            <a:headEnd len="med" w="med" type="none"/>
            <a:tailEnd len="med" w="med" type="triangle"/>
          </a:ln>
        </p:spPr>
      </p:cxnSp>
      <p:cxnSp>
        <p:nvCxnSpPr>
          <p:cNvPr id="109" name="Google Shape;109;p18"/>
          <p:cNvCxnSpPr/>
          <p:nvPr/>
        </p:nvCxnSpPr>
        <p:spPr>
          <a:xfrm>
            <a:off x="2788650" y="3941275"/>
            <a:ext cx="1214700" cy="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8"/>
          <p:cNvSpPr txBox="1"/>
          <p:nvPr/>
        </p:nvSpPr>
        <p:spPr>
          <a:xfrm>
            <a:off x="2395950" y="3941275"/>
            <a:ext cx="20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r>
              <a:rPr lang="en"/>
              <a:t>bout 1.5% Different</a:t>
            </a:r>
            <a:endParaRPr/>
          </a:p>
        </p:txBody>
      </p:sp>
      <p:sp>
        <p:nvSpPr>
          <p:cNvPr id="111" name="Google Shape;111;p18"/>
          <p:cNvSpPr txBox="1"/>
          <p:nvPr/>
        </p:nvSpPr>
        <p:spPr>
          <a:xfrm>
            <a:off x="2906400" y="4647750"/>
            <a:ext cx="219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About 5-10% Different</a:t>
            </a:r>
            <a:endParaRPr/>
          </a:p>
        </p:txBody>
      </p:sp>
      <p:sp>
        <p:nvSpPr>
          <p:cNvPr id="112" name="Google Shape;112;p18"/>
          <p:cNvSpPr txBox="1"/>
          <p:nvPr/>
        </p:nvSpPr>
        <p:spPr>
          <a:xfrm>
            <a:off x="7318800" y="4681800"/>
            <a:ext cx="182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Obtained from Dr. Schummer’s Manky Mallard Presentation</a:t>
            </a:r>
            <a:endParaRPr sz="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Genetics </a:t>
            </a:r>
            <a:endParaRPr/>
          </a:p>
        </p:txBody>
      </p:sp>
      <p:sp>
        <p:nvSpPr>
          <p:cNvPr id="118" name="Google Shape;118;p19"/>
          <p:cNvSpPr txBox="1"/>
          <p:nvPr>
            <p:ph idx="1" type="body"/>
          </p:nvPr>
        </p:nvSpPr>
        <p:spPr>
          <a:xfrm>
            <a:off x="311700" y="1152475"/>
            <a:ext cx="49329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solidFill>
                  <a:srgbClr val="000000"/>
                </a:solidFill>
              </a:rPr>
              <a:t>Game farm mallards have half the genetic </a:t>
            </a:r>
            <a:r>
              <a:rPr lang="en">
                <a:solidFill>
                  <a:srgbClr val="000000"/>
                </a:solidFill>
              </a:rPr>
              <a:t>diversity of wild mallards</a:t>
            </a:r>
            <a:endParaRPr>
              <a:solidFill>
                <a:srgbClr val="000000"/>
              </a:solidFill>
            </a:endParaRPr>
          </a:p>
          <a:p>
            <a:pPr indent="0" lvl="0" marL="0" rtl="0" algn="l">
              <a:spcBef>
                <a:spcPts val="1200"/>
              </a:spcBef>
              <a:spcAft>
                <a:spcPts val="0"/>
              </a:spcAft>
              <a:buNone/>
            </a:pPr>
            <a:r>
              <a:rPr lang="en">
                <a:solidFill>
                  <a:srgbClr val="000000"/>
                </a:solidFill>
              </a:rPr>
              <a:t>Game farm mallards differences:</a:t>
            </a:r>
            <a:endParaRPr>
              <a:solidFill>
                <a:srgbClr val="000000"/>
              </a:solidFill>
            </a:endParaRPr>
          </a:p>
          <a:p>
            <a:pPr indent="-325755" lvl="0" marL="914400" rtl="0" algn="l">
              <a:spcBef>
                <a:spcPts val="1200"/>
              </a:spcBef>
              <a:spcAft>
                <a:spcPts val="0"/>
              </a:spcAft>
              <a:buClr>
                <a:srgbClr val="000000"/>
              </a:buClr>
              <a:buSzPct val="100000"/>
              <a:buChar char="●"/>
            </a:pPr>
            <a:r>
              <a:rPr lang="en">
                <a:solidFill>
                  <a:srgbClr val="000000"/>
                </a:solidFill>
              </a:rPr>
              <a:t>300-400 grams lighter</a:t>
            </a:r>
            <a:endParaRPr>
              <a:solidFill>
                <a:srgbClr val="000000"/>
              </a:solidFill>
            </a:endParaRPr>
          </a:p>
          <a:p>
            <a:pPr indent="-325755" lvl="0" marL="914400" rtl="0" algn="l">
              <a:spcBef>
                <a:spcPts val="0"/>
              </a:spcBef>
              <a:spcAft>
                <a:spcPts val="0"/>
              </a:spcAft>
              <a:buClr>
                <a:srgbClr val="000000"/>
              </a:buClr>
              <a:buSzPct val="100000"/>
              <a:buChar char="●"/>
            </a:pPr>
            <a:r>
              <a:rPr lang="en">
                <a:solidFill>
                  <a:srgbClr val="000000"/>
                </a:solidFill>
              </a:rPr>
              <a:t>Bills have structural differences (derived from diet)</a:t>
            </a:r>
            <a:endParaRPr>
              <a:solidFill>
                <a:srgbClr val="000000"/>
              </a:solidFill>
            </a:endParaRPr>
          </a:p>
          <a:p>
            <a:pPr indent="-325755" lvl="0" marL="914400" rtl="0" algn="l">
              <a:spcBef>
                <a:spcPts val="0"/>
              </a:spcBef>
              <a:spcAft>
                <a:spcPts val="0"/>
              </a:spcAft>
              <a:buClr>
                <a:srgbClr val="000000"/>
              </a:buClr>
              <a:buSzPct val="100000"/>
              <a:buChar char="●"/>
            </a:pPr>
            <a:r>
              <a:rPr lang="en">
                <a:solidFill>
                  <a:srgbClr val="000000"/>
                </a:solidFill>
              </a:rPr>
              <a:t>Breeding behaviors </a:t>
            </a:r>
            <a:endParaRPr>
              <a:solidFill>
                <a:srgbClr val="000000"/>
              </a:solidFill>
            </a:endParaRPr>
          </a:p>
          <a:p>
            <a:pPr indent="0" lvl="0" marL="0" rtl="0" algn="l">
              <a:spcBef>
                <a:spcPts val="1200"/>
              </a:spcBef>
              <a:spcAft>
                <a:spcPts val="0"/>
              </a:spcAft>
              <a:buNone/>
            </a:pPr>
            <a:r>
              <a:rPr lang="en">
                <a:solidFill>
                  <a:srgbClr val="000000"/>
                </a:solidFill>
              </a:rPr>
              <a:t>92% of the mallards analyzed in the Atlantic Flyway had a substantial amount of game-farm DNA</a:t>
            </a:r>
            <a:endParaRPr>
              <a:solidFill>
                <a:srgbClr val="000000"/>
              </a:solidFill>
            </a:endParaRPr>
          </a:p>
          <a:p>
            <a:pPr indent="0" lvl="0" marL="0" rtl="0" algn="l">
              <a:spcBef>
                <a:spcPts val="1200"/>
              </a:spcBef>
              <a:spcAft>
                <a:spcPts val="1200"/>
              </a:spcAft>
              <a:buNone/>
            </a:pPr>
            <a:r>
              <a:t/>
            </a:r>
            <a:endParaRPr>
              <a:highlight>
                <a:srgbClr val="FFFF00"/>
              </a:highlight>
            </a:endParaRPr>
          </a:p>
        </p:txBody>
      </p:sp>
      <p:sp>
        <p:nvSpPr>
          <p:cNvPr id="119" name="Google Shape;119;p19"/>
          <p:cNvSpPr txBox="1"/>
          <p:nvPr/>
        </p:nvSpPr>
        <p:spPr>
          <a:xfrm>
            <a:off x="1304100" y="4703625"/>
            <a:ext cx="266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Obtained from: Ducks Unlimited, The Surprising Genetics of American Black Ducks and Mallards </a:t>
            </a:r>
            <a:endParaRPr sz="900"/>
          </a:p>
        </p:txBody>
      </p:sp>
      <p:pic>
        <p:nvPicPr>
          <p:cNvPr id="120" name="Google Shape;120;p19"/>
          <p:cNvPicPr preferRelativeResize="0"/>
          <p:nvPr/>
        </p:nvPicPr>
        <p:blipFill>
          <a:blip r:embed="rId3">
            <a:alphaModFix/>
          </a:blip>
          <a:stretch>
            <a:fillRect/>
          </a:stretch>
        </p:blipFill>
        <p:spPr>
          <a:xfrm>
            <a:off x="5447575" y="198150"/>
            <a:ext cx="3164026" cy="4636600"/>
          </a:xfrm>
          <a:prstGeom prst="rect">
            <a:avLst/>
          </a:prstGeom>
          <a:noFill/>
          <a:ln>
            <a:noFill/>
          </a:ln>
        </p:spPr>
      </p:pic>
      <p:sp>
        <p:nvSpPr>
          <p:cNvPr id="121" name="Google Shape;121;p19"/>
          <p:cNvSpPr txBox="1"/>
          <p:nvPr/>
        </p:nvSpPr>
        <p:spPr>
          <a:xfrm>
            <a:off x="5989038" y="4834750"/>
            <a:ext cx="2081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Obtained from Sam Denenberg</a:t>
            </a:r>
            <a:endParaRPr sz="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27" name="Google Shape;127;p20"/>
          <p:cNvPicPr preferRelativeResize="0"/>
          <p:nvPr/>
        </p:nvPicPr>
        <p:blipFill>
          <a:blip r:embed="rId3">
            <a:alphaModFix/>
          </a:blip>
          <a:stretch>
            <a:fillRect/>
          </a:stretch>
        </p:blipFill>
        <p:spPr>
          <a:xfrm>
            <a:off x="4220125" y="475975"/>
            <a:ext cx="4923875" cy="3724476"/>
          </a:xfrm>
          <a:prstGeom prst="rect">
            <a:avLst/>
          </a:prstGeom>
          <a:noFill/>
          <a:ln>
            <a:noFill/>
          </a:ln>
        </p:spPr>
      </p:pic>
      <p:sp>
        <p:nvSpPr>
          <p:cNvPr id="128" name="Google Shape;128;p20"/>
          <p:cNvSpPr txBox="1"/>
          <p:nvPr/>
        </p:nvSpPr>
        <p:spPr>
          <a:xfrm>
            <a:off x="7719725" y="4703625"/>
            <a:ext cx="1705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NYS DEC 2018</a:t>
            </a:r>
            <a:endParaRPr sz="900"/>
          </a:p>
        </p:txBody>
      </p:sp>
      <p:pic>
        <p:nvPicPr>
          <p:cNvPr id="129" name="Google Shape;129;p20"/>
          <p:cNvPicPr preferRelativeResize="0"/>
          <p:nvPr/>
        </p:nvPicPr>
        <p:blipFill>
          <a:blip r:embed="rId4">
            <a:alphaModFix/>
          </a:blip>
          <a:stretch>
            <a:fillRect/>
          </a:stretch>
        </p:blipFill>
        <p:spPr>
          <a:xfrm>
            <a:off x="-1" y="445034"/>
            <a:ext cx="4220125" cy="3786365"/>
          </a:xfrm>
          <a:prstGeom prst="rect">
            <a:avLst/>
          </a:prstGeom>
          <a:noFill/>
          <a:ln>
            <a:noFill/>
          </a:ln>
        </p:spPr>
      </p:pic>
      <p:sp>
        <p:nvSpPr>
          <p:cNvPr id="130" name="Google Shape;130;p20"/>
          <p:cNvSpPr txBox="1"/>
          <p:nvPr/>
        </p:nvSpPr>
        <p:spPr>
          <a:xfrm>
            <a:off x="0" y="4703625"/>
            <a:ext cx="178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900">
                <a:solidFill>
                  <a:schemeClr val="dk1"/>
                </a:solidFill>
              </a:rPr>
              <a:t>Obtained from Dr. Schummer’s Manky Mallard Presentation</a:t>
            </a:r>
            <a:endParaRPr sz="9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idx="1" type="body"/>
          </p:nvPr>
        </p:nvSpPr>
        <p:spPr>
          <a:xfrm>
            <a:off x="4665300" y="4742100"/>
            <a:ext cx="4478700" cy="401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sz="1200"/>
              <a:t>Halligan, obtained from Dr. Schummer’s Manky Mallards presentation</a:t>
            </a:r>
            <a:endParaRPr sz="1200"/>
          </a:p>
        </p:txBody>
      </p:sp>
      <p:pic>
        <p:nvPicPr>
          <p:cNvPr id="136" name="Google Shape;136;p21"/>
          <p:cNvPicPr preferRelativeResize="0"/>
          <p:nvPr/>
        </p:nvPicPr>
        <p:blipFill rotWithShape="1">
          <a:blip r:embed="rId3">
            <a:alphaModFix/>
          </a:blip>
          <a:srcRect b="0" l="0" r="1874" t="0"/>
          <a:stretch/>
        </p:blipFill>
        <p:spPr>
          <a:xfrm>
            <a:off x="740806" y="0"/>
            <a:ext cx="7788532" cy="48263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